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02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ikipedia.com/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hyperlink" Target="http://www.google.ro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ron-oxides-250x250-250x250.jpg"/>
          <p:cNvPicPr>
            <a:picLocks noChangeAspect="1"/>
          </p:cNvPicPr>
          <p:nvPr/>
        </p:nvPicPr>
        <p:blipFill>
          <a:blip r:embed="rId2">
            <a:lum bright="23000" contrast="-4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5400" b="1" i="1" dirty="0" err="1" smtClean="0"/>
              <a:t>Utilizarile</a:t>
            </a:r>
            <a:r>
              <a:rPr lang="en-GB" sz="5400" b="1" i="1" dirty="0" smtClean="0"/>
              <a:t> </a:t>
            </a:r>
            <a:r>
              <a:rPr lang="en-GB" sz="5400" b="1" i="1" dirty="0" err="1" smtClean="0"/>
              <a:t>oxizilor</a:t>
            </a:r>
            <a:endParaRPr lang="en-US" sz="5400" b="1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noFill/>
        </p:spPr>
        <p:txBody>
          <a:bodyPr>
            <a:noAutofit/>
          </a:bodyPr>
          <a:lstStyle/>
          <a:p>
            <a:r>
              <a:rPr lang="en-GB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Elev</a:t>
            </a:r>
            <a:r>
              <a:rPr lang="en-GB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: </a:t>
            </a:r>
            <a:r>
              <a:rPr lang="en-GB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Ionescu</a:t>
            </a:r>
            <a:r>
              <a:rPr lang="en-GB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Ioana</a:t>
            </a:r>
            <a:endParaRPr lang="en-GB" sz="28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GB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Clasa</a:t>
            </a:r>
            <a:r>
              <a:rPr lang="en-GB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: a VIII-a A</a:t>
            </a:r>
          </a:p>
          <a:p>
            <a:r>
              <a:rPr lang="en-GB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Profesor</a:t>
            </a:r>
            <a:r>
              <a:rPr lang="en-GB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: </a:t>
            </a:r>
            <a:r>
              <a:rPr lang="en-GB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Vremaroiu</a:t>
            </a:r>
            <a:r>
              <a:rPr lang="en-GB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Norica</a:t>
            </a:r>
            <a:endParaRPr 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are-earthsmixed-oxides-aluminas-000080949-4.jpg"/>
          <p:cNvPicPr>
            <a:picLocks noChangeAspect="1"/>
          </p:cNvPicPr>
          <p:nvPr/>
        </p:nvPicPr>
        <p:blipFill>
          <a:blip r:embed="rId2">
            <a:lum bright="-30000" contrast="-19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>
                <a:solidFill>
                  <a:srgbClr val="C00000"/>
                </a:solidFill>
              </a:rPr>
              <a:t>Despre</a:t>
            </a:r>
            <a:r>
              <a:rPr lang="en-GB" dirty="0" smtClean="0">
                <a:solidFill>
                  <a:srgbClr val="C00000"/>
                </a:solidFill>
              </a:rPr>
              <a:t> </a:t>
            </a:r>
            <a:r>
              <a:rPr lang="en-GB" dirty="0" err="1" smtClean="0">
                <a:solidFill>
                  <a:srgbClr val="C00000"/>
                </a:solidFill>
              </a:rPr>
              <a:t>oxizi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</p:spPr>
        <p:txBody>
          <a:bodyPr>
            <a:normAutofit fontScale="92500" lnSpcReduction="10000"/>
          </a:bodyPr>
          <a:lstStyle/>
          <a:p>
            <a:r>
              <a:rPr lang="en-GB" sz="2800" dirty="0" err="1" smtClean="0">
                <a:solidFill>
                  <a:schemeClr val="bg1"/>
                </a:solidFill>
              </a:rPr>
              <a:t>Oxizii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sunt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formati</a:t>
            </a:r>
            <a:r>
              <a:rPr lang="en-GB" sz="2800" dirty="0" smtClean="0">
                <a:solidFill>
                  <a:schemeClr val="bg1"/>
                </a:solidFill>
              </a:rPr>
              <a:t> in </a:t>
            </a:r>
            <a:r>
              <a:rPr lang="en-GB" sz="2800" dirty="0" err="1" smtClean="0">
                <a:solidFill>
                  <a:schemeClr val="bg1"/>
                </a:solidFill>
              </a:rPr>
              <a:t>urma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unei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legaturi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dintre</a:t>
            </a:r>
            <a:r>
              <a:rPr lang="en-US" sz="2800" dirty="0" smtClean="0">
                <a:solidFill>
                  <a:schemeClr val="bg1"/>
                </a:solidFill>
              </a:rPr>
              <a:t> un element </a:t>
            </a:r>
            <a:r>
              <a:rPr lang="en-US" sz="2800" dirty="0" err="1" smtClean="0">
                <a:solidFill>
                  <a:schemeClr val="bg1"/>
                </a:solidFill>
              </a:rPr>
              <a:t>chimic</a:t>
            </a:r>
            <a:r>
              <a:rPr lang="en-US" sz="2800" dirty="0" smtClean="0">
                <a:solidFill>
                  <a:schemeClr val="bg1"/>
                </a:solidFill>
              </a:rPr>
              <a:t> cu </a:t>
            </a:r>
            <a:r>
              <a:rPr lang="en-US" sz="2800" dirty="0" err="1" smtClean="0">
                <a:solidFill>
                  <a:schemeClr val="bg1"/>
                </a:solidFill>
              </a:rPr>
              <a:t>oxigenul</a:t>
            </a:r>
            <a:r>
              <a:rPr lang="en-US" sz="2800" dirty="0" smtClean="0">
                <a:solidFill>
                  <a:schemeClr val="bg1"/>
                </a:solidFill>
              </a:rPr>
              <a:t>, </a:t>
            </a:r>
            <a:r>
              <a:rPr lang="en-US" sz="2800" dirty="0" err="1" smtClean="0">
                <a:solidFill>
                  <a:schemeClr val="bg1"/>
                </a:solidFill>
              </a:rPr>
              <a:t>proces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chimic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numit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reactie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smtClean="0">
                <a:solidFill>
                  <a:schemeClr val="bg1"/>
                </a:solidFill>
              </a:rPr>
              <a:t>de </a:t>
            </a:r>
            <a:r>
              <a:rPr lang="en-US" sz="2800" dirty="0" err="1" smtClean="0">
                <a:solidFill>
                  <a:schemeClr val="bg1"/>
                </a:solidFill>
              </a:rPr>
              <a:t>oxidare</a:t>
            </a:r>
            <a:r>
              <a:rPr lang="en-US" sz="2800" dirty="0" smtClean="0">
                <a:solidFill>
                  <a:schemeClr val="bg1"/>
                </a:solidFill>
              </a:rPr>
              <a:t>.</a:t>
            </a:r>
          </a:p>
          <a:p>
            <a:r>
              <a:rPr lang="en-GB" sz="2800" dirty="0" err="1" smtClean="0">
                <a:solidFill>
                  <a:schemeClr val="bg1"/>
                </a:solidFill>
              </a:rPr>
              <a:t>Oxizii</a:t>
            </a:r>
            <a:r>
              <a:rPr lang="en-GB" sz="2800" dirty="0" smtClean="0">
                <a:solidFill>
                  <a:schemeClr val="bg1"/>
                </a:solidFill>
              </a:rPr>
              <a:t> pot </a:t>
            </a:r>
            <a:r>
              <a:rPr lang="en-GB" sz="2800" dirty="0" err="1" smtClean="0">
                <a:solidFill>
                  <a:schemeClr val="bg1"/>
                </a:solidFill>
              </a:rPr>
              <a:t>avea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proprietati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acide</a:t>
            </a:r>
            <a:r>
              <a:rPr lang="en-GB" sz="2800" dirty="0" smtClean="0">
                <a:solidFill>
                  <a:schemeClr val="bg1"/>
                </a:solidFill>
              </a:rPr>
              <a:t>, care </a:t>
            </a:r>
            <a:r>
              <a:rPr lang="en-GB" sz="2800" dirty="0" err="1" smtClean="0">
                <a:solidFill>
                  <a:schemeClr val="bg1"/>
                </a:solidFill>
              </a:rPr>
              <a:t>formeaza</a:t>
            </a:r>
            <a:r>
              <a:rPr lang="en-GB" sz="2800" dirty="0" smtClean="0">
                <a:solidFill>
                  <a:schemeClr val="bg1"/>
                </a:solidFill>
              </a:rPr>
              <a:t> cu </a:t>
            </a:r>
            <a:r>
              <a:rPr lang="en-GB" sz="2800" dirty="0" err="1" smtClean="0">
                <a:solidFill>
                  <a:schemeClr val="bg1"/>
                </a:solidFill>
              </a:rPr>
              <a:t>apa</a:t>
            </a:r>
            <a:r>
              <a:rPr lang="en-GB" sz="2800" dirty="0" smtClean="0">
                <a:solidFill>
                  <a:schemeClr val="bg1"/>
                </a:solidFill>
              </a:rPr>
              <a:t> un acid (</a:t>
            </a:r>
            <a:r>
              <a:rPr lang="en-GB" sz="2800" dirty="0" err="1" smtClean="0">
                <a:solidFill>
                  <a:schemeClr val="bg1"/>
                </a:solidFill>
              </a:rPr>
              <a:t>exemplu</a:t>
            </a:r>
            <a:r>
              <a:rPr lang="en-GB" sz="2800" dirty="0" smtClean="0">
                <a:solidFill>
                  <a:schemeClr val="bg1"/>
                </a:solidFill>
              </a:rPr>
              <a:t>: </a:t>
            </a:r>
            <a:r>
              <a:rPr lang="en-GB" sz="2800" dirty="0" err="1" smtClean="0">
                <a:solidFill>
                  <a:schemeClr val="bg1"/>
                </a:solidFill>
              </a:rPr>
              <a:t>dioxidul</a:t>
            </a:r>
            <a:r>
              <a:rPr lang="en-GB" sz="2800" dirty="0" smtClean="0">
                <a:solidFill>
                  <a:schemeClr val="bg1"/>
                </a:solidFill>
              </a:rPr>
              <a:t> de carbon), </a:t>
            </a:r>
            <a:r>
              <a:rPr lang="en-GB" sz="2800" dirty="0" err="1" smtClean="0">
                <a:solidFill>
                  <a:schemeClr val="bg1"/>
                </a:solidFill>
              </a:rPr>
              <a:t>sau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proprietati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bazice</a:t>
            </a:r>
            <a:r>
              <a:rPr lang="en-GB" sz="2800" dirty="0" smtClean="0">
                <a:solidFill>
                  <a:schemeClr val="bg1"/>
                </a:solidFill>
              </a:rPr>
              <a:t>, </a:t>
            </a:r>
            <a:r>
              <a:rPr lang="en-GB" sz="2800" dirty="0" err="1" smtClean="0">
                <a:solidFill>
                  <a:schemeClr val="bg1"/>
                </a:solidFill>
              </a:rPr>
              <a:t>formand</a:t>
            </a:r>
            <a:r>
              <a:rPr lang="en-GB" sz="2800" dirty="0" smtClean="0">
                <a:solidFill>
                  <a:schemeClr val="bg1"/>
                </a:solidFill>
              </a:rPr>
              <a:t> in contact cu </a:t>
            </a:r>
            <a:r>
              <a:rPr lang="en-GB" sz="2800" dirty="0" err="1" smtClean="0">
                <a:solidFill>
                  <a:schemeClr val="bg1"/>
                </a:solidFill>
              </a:rPr>
              <a:t>apa</a:t>
            </a:r>
            <a:r>
              <a:rPr lang="en-GB" sz="2800" dirty="0" smtClean="0">
                <a:solidFill>
                  <a:schemeClr val="bg1"/>
                </a:solidFill>
              </a:rPr>
              <a:t> o </a:t>
            </a:r>
            <a:r>
              <a:rPr lang="en-GB" sz="2800" dirty="0" err="1" smtClean="0">
                <a:solidFill>
                  <a:schemeClr val="bg1"/>
                </a:solidFill>
              </a:rPr>
              <a:t>baza</a:t>
            </a:r>
            <a:r>
              <a:rPr lang="en-GB" sz="2800" dirty="0" smtClean="0">
                <a:solidFill>
                  <a:schemeClr val="bg1"/>
                </a:solidFill>
              </a:rPr>
              <a:t> (</a:t>
            </a:r>
            <a:r>
              <a:rPr lang="en-GB" sz="2800" dirty="0" err="1" smtClean="0">
                <a:solidFill>
                  <a:schemeClr val="bg1"/>
                </a:solidFill>
              </a:rPr>
              <a:t>oxidul</a:t>
            </a:r>
            <a:r>
              <a:rPr lang="en-GB" sz="2800" dirty="0" smtClean="0">
                <a:solidFill>
                  <a:schemeClr val="bg1"/>
                </a:solidFill>
              </a:rPr>
              <a:t> de </a:t>
            </a:r>
            <a:r>
              <a:rPr lang="en-GB" sz="2800" dirty="0" err="1" smtClean="0">
                <a:solidFill>
                  <a:schemeClr val="bg1"/>
                </a:solidFill>
              </a:rPr>
              <a:t>calciu</a:t>
            </a:r>
            <a:r>
              <a:rPr lang="en-GB" sz="2800" dirty="0" smtClean="0">
                <a:solidFill>
                  <a:schemeClr val="bg1"/>
                </a:solidFill>
              </a:rPr>
              <a:t>).</a:t>
            </a:r>
          </a:p>
          <a:p>
            <a:r>
              <a:rPr lang="en-GB" sz="2800" dirty="0" err="1" smtClean="0">
                <a:solidFill>
                  <a:schemeClr val="bg1"/>
                </a:solidFill>
              </a:rPr>
              <a:t>Cei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mai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cunoscuti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oxizi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sunt</a:t>
            </a:r>
            <a:r>
              <a:rPr lang="en-GB" sz="2800" dirty="0" smtClean="0">
                <a:solidFill>
                  <a:schemeClr val="bg1"/>
                </a:solidFill>
              </a:rPr>
              <a:t>: </a:t>
            </a:r>
            <a:r>
              <a:rPr lang="en-GB" sz="2800" dirty="0" err="1" smtClean="0">
                <a:solidFill>
                  <a:schemeClr val="bg1"/>
                </a:solidFill>
              </a:rPr>
              <a:t>oxidul</a:t>
            </a:r>
            <a:r>
              <a:rPr lang="en-GB" sz="2800" dirty="0" smtClean="0">
                <a:solidFill>
                  <a:schemeClr val="bg1"/>
                </a:solidFill>
              </a:rPr>
              <a:t> de </a:t>
            </a:r>
            <a:r>
              <a:rPr lang="en-GB" sz="2800" dirty="0" err="1" smtClean="0">
                <a:solidFill>
                  <a:schemeClr val="bg1"/>
                </a:solidFill>
              </a:rPr>
              <a:t>aluminiu</a:t>
            </a:r>
            <a:r>
              <a:rPr lang="en-GB" sz="2800" dirty="0" smtClean="0">
                <a:solidFill>
                  <a:schemeClr val="bg1"/>
                </a:solidFill>
              </a:rPr>
              <a:t>, </a:t>
            </a:r>
            <a:r>
              <a:rPr lang="en-GB" sz="2800" dirty="0" err="1" smtClean="0">
                <a:solidFill>
                  <a:schemeClr val="bg1"/>
                </a:solidFill>
              </a:rPr>
              <a:t>oxidul</a:t>
            </a:r>
            <a:r>
              <a:rPr lang="en-GB" sz="2800" dirty="0" smtClean="0">
                <a:solidFill>
                  <a:schemeClr val="bg1"/>
                </a:solidFill>
              </a:rPr>
              <a:t> de </a:t>
            </a:r>
            <a:r>
              <a:rPr lang="en-GB" sz="2800" dirty="0" err="1" smtClean="0">
                <a:solidFill>
                  <a:schemeClr val="bg1"/>
                </a:solidFill>
              </a:rPr>
              <a:t>calciu</a:t>
            </a:r>
            <a:r>
              <a:rPr lang="en-GB" sz="2800" dirty="0" smtClean="0">
                <a:solidFill>
                  <a:schemeClr val="bg1"/>
                </a:solidFill>
              </a:rPr>
              <a:t>, </a:t>
            </a:r>
            <a:r>
              <a:rPr lang="en-GB" sz="2800" dirty="0" err="1" smtClean="0">
                <a:solidFill>
                  <a:schemeClr val="bg1"/>
                </a:solidFill>
              </a:rPr>
              <a:t>oxidul</a:t>
            </a:r>
            <a:r>
              <a:rPr lang="en-GB" sz="2800" dirty="0" smtClean="0">
                <a:solidFill>
                  <a:schemeClr val="bg1"/>
                </a:solidFill>
              </a:rPr>
              <a:t> de </a:t>
            </a:r>
            <a:r>
              <a:rPr lang="en-GB" sz="2800" dirty="0" err="1" smtClean="0">
                <a:solidFill>
                  <a:schemeClr val="bg1"/>
                </a:solidFill>
              </a:rPr>
              <a:t>fier</a:t>
            </a:r>
            <a:r>
              <a:rPr lang="en-GB" sz="2800" dirty="0" smtClean="0">
                <a:solidFill>
                  <a:schemeClr val="bg1"/>
                </a:solidFill>
              </a:rPr>
              <a:t>, </a:t>
            </a:r>
            <a:r>
              <a:rPr lang="en-GB" sz="2800" dirty="0" err="1" smtClean="0">
                <a:solidFill>
                  <a:schemeClr val="bg1"/>
                </a:solidFill>
              </a:rPr>
              <a:t>dioxidul</a:t>
            </a:r>
            <a:r>
              <a:rPr lang="en-GB" sz="2800" dirty="0" smtClean="0">
                <a:solidFill>
                  <a:schemeClr val="bg1"/>
                </a:solidFill>
              </a:rPr>
              <a:t> de carbon, </a:t>
            </a:r>
            <a:r>
              <a:rPr lang="en-GB" sz="2800" dirty="0" err="1" smtClean="0">
                <a:solidFill>
                  <a:schemeClr val="bg1"/>
                </a:solidFill>
              </a:rPr>
              <a:t>oxidul</a:t>
            </a:r>
            <a:r>
              <a:rPr lang="en-GB" sz="2800" dirty="0" smtClean="0">
                <a:solidFill>
                  <a:schemeClr val="bg1"/>
                </a:solidFill>
              </a:rPr>
              <a:t> de </a:t>
            </a:r>
            <a:r>
              <a:rPr lang="en-GB" sz="2800" dirty="0" err="1" smtClean="0">
                <a:solidFill>
                  <a:schemeClr val="bg1"/>
                </a:solidFill>
              </a:rPr>
              <a:t>magneziu</a:t>
            </a:r>
            <a:r>
              <a:rPr lang="en-GB" sz="2800" dirty="0" smtClean="0">
                <a:solidFill>
                  <a:schemeClr val="bg1"/>
                </a:solidFill>
              </a:rPr>
              <a:t>, </a:t>
            </a:r>
            <a:r>
              <a:rPr lang="en-GB" sz="2800" dirty="0" err="1" smtClean="0">
                <a:solidFill>
                  <a:schemeClr val="bg1"/>
                </a:solidFill>
              </a:rPr>
              <a:t>oxidul</a:t>
            </a:r>
            <a:r>
              <a:rPr lang="en-GB" sz="2800" dirty="0" smtClean="0">
                <a:solidFill>
                  <a:schemeClr val="bg1"/>
                </a:solidFill>
              </a:rPr>
              <a:t> de </a:t>
            </a:r>
            <a:r>
              <a:rPr lang="en-GB" sz="2800" dirty="0" err="1" smtClean="0">
                <a:solidFill>
                  <a:schemeClr val="bg1"/>
                </a:solidFill>
              </a:rPr>
              <a:t>sulf</a:t>
            </a:r>
            <a:r>
              <a:rPr lang="en-GB" sz="2800" dirty="0" smtClean="0">
                <a:solidFill>
                  <a:schemeClr val="bg1"/>
                </a:solidFill>
              </a:rPr>
              <a:t>, </a:t>
            </a:r>
            <a:r>
              <a:rPr lang="en-GB" sz="2800" dirty="0" err="1" smtClean="0">
                <a:solidFill>
                  <a:schemeClr val="bg1"/>
                </a:solidFill>
              </a:rPr>
              <a:t>oxidul</a:t>
            </a:r>
            <a:r>
              <a:rPr lang="en-GB" sz="2800" dirty="0" smtClean="0">
                <a:solidFill>
                  <a:schemeClr val="bg1"/>
                </a:solidFill>
              </a:rPr>
              <a:t> de </a:t>
            </a:r>
            <a:r>
              <a:rPr lang="en-GB" sz="2800" dirty="0" err="1" smtClean="0">
                <a:solidFill>
                  <a:schemeClr val="bg1"/>
                </a:solidFill>
              </a:rPr>
              <a:t>cupru</a:t>
            </a:r>
            <a:r>
              <a:rPr lang="en-GB" sz="2800" dirty="0" smtClean="0">
                <a:solidFill>
                  <a:schemeClr val="bg1"/>
                </a:solidFill>
              </a:rPr>
              <a:t>, </a:t>
            </a:r>
            <a:r>
              <a:rPr lang="en-GB" sz="2800" dirty="0" err="1" smtClean="0">
                <a:solidFill>
                  <a:schemeClr val="bg1"/>
                </a:solidFill>
              </a:rPr>
              <a:t>oxidul</a:t>
            </a:r>
            <a:r>
              <a:rPr lang="en-GB" sz="2800" dirty="0" smtClean="0">
                <a:solidFill>
                  <a:schemeClr val="bg1"/>
                </a:solidFill>
              </a:rPr>
              <a:t> de zinc </a:t>
            </a:r>
            <a:r>
              <a:rPr lang="en-GB" sz="2800" dirty="0" err="1" smtClean="0">
                <a:solidFill>
                  <a:schemeClr val="bg1"/>
                </a:solidFill>
              </a:rPr>
              <a:t>si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r>
              <a:rPr lang="en-GB" sz="2800" dirty="0" err="1" smtClean="0">
                <a:solidFill>
                  <a:schemeClr val="bg1"/>
                </a:solidFill>
              </a:rPr>
              <a:t>pentaoxidul</a:t>
            </a:r>
            <a:r>
              <a:rPr lang="en-GB" sz="2800" dirty="0" smtClean="0">
                <a:solidFill>
                  <a:schemeClr val="bg1"/>
                </a:solidFill>
              </a:rPr>
              <a:t> de </a:t>
            </a:r>
            <a:r>
              <a:rPr lang="en-GB" sz="2800" dirty="0" err="1" smtClean="0">
                <a:solidFill>
                  <a:schemeClr val="bg1"/>
                </a:solidFill>
              </a:rPr>
              <a:t>fosfor</a:t>
            </a:r>
            <a:r>
              <a:rPr lang="en-GB" sz="2800" dirty="0" smtClean="0">
                <a:solidFill>
                  <a:schemeClr val="bg1"/>
                </a:solidFill>
              </a:rPr>
              <a:t>.</a:t>
            </a:r>
          </a:p>
          <a:p>
            <a:endParaRPr lang="en-GB" sz="2400" dirty="0" smtClean="0"/>
          </a:p>
          <a:p>
            <a:endParaRPr lang="en-US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710046-Copper_oxides-SPL.jpg"/>
          <p:cNvPicPr>
            <a:picLocks noChangeAspect="1"/>
          </p:cNvPicPr>
          <p:nvPr/>
        </p:nvPicPr>
        <p:blipFill>
          <a:blip r:embed="rId2">
            <a:lum bright="-20000" contrast="-8000"/>
          </a:blip>
          <a:stretch>
            <a:fillRect/>
          </a:stretch>
        </p:blipFill>
        <p:spPr>
          <a:xfrm>
            <a:off x="0" y="0"/>
            <a:ext cx="9207171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err="1" smtClean="0"/>
              <a:t>Dioxidul</a:t>
            </a:r>
            <a:r>
              <a:rPr lang="en-GB" b="1" dirty="0" smtClean="0"/>
              <a:t> de </a:t>
            </a:r>
            <a:r>
              <a:rPr lang="en-GB" b="1" dirty="0" err="1" smtClean="0"/>
              <a:t>siliciu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</p:spPr>
        <p:txBody>
          <a:bodyPr>
            <a:normAutofit/>
          </a:bodyPr>
          <a:lstStyle/>
          <a:p>
            <a:r>
              <a:rPr lang="en-GB" sz="2400" b="1" dirty="0" err="1" smtClean="0">
                <a:solidFill>
                  <a:schemeClr val="bg1"/>
                </a:solidFill>
              </a:rPr>
              <a:t>Compusul</a:t>
            </a:r>
            <a:r>
              <a:rPr lang="en-GB" sz="2400" b="1" dirty="0" smtClean="0">
                <a:solidFill>
                  <a:schemeClr val="bg1"/>
                </a:solidFill>
              </a:rPr>
              <a:t> </a:t>
            </a:r>
            <a:r>
              <a:rPr lang="en-GB" sz="2400" b="1" dirty="0" err="1" smtClean="0">
                <a:solidFill>
                  <a:schemeClr val="bg1"/>
                </a:solidFill>
              </a:rPr>
              <a:t>chimic</a:t>
            </a:r>
            <a:r>
              <a:rPr lang="en-GB" sz="2400" b="1" dirty="0" smtClean="0">
                <a:solidFill>
                  <a:schemeClr val="bg1"/>
                </a:solidFill>
              </a:rPr>
              <a:t> </a:t>
            </a:r>
            <a:r>
              <a:rPr lang="en-GB" sz="2400" b="1" dirty="0" err="1" smtClean="0">
                <a:solidFill>
                  <a:schemeClr val="bg1"/>
                </a:solidFill>
              </a:rPr>
              <a:t>dioxid</a:t>
            </a:r>
            <a:r>
              <a:rPr lang="en-GB" sz="2400" b="1" dirty="0" smtClean="0">
                <a:solidFill>
                  <a:schemeClr val="bg1"/>
                </a:solidFill>
              </a:rPr>
              <a:t> de </a:t>
            </a:r>
            <a:r>
              <a:rPr lang="en-GB" sz="2400" b="1" dirty="0" err="1" smtClean="0">
                <a:solidFill>
                  <a:schemeClr val="bg1"/>
                </a:solidFill>
              </a:rPr>
              <a:t>siliciu</a:t>
            </a:r>
            <a:r>
              <a:rPr lang="en-GB" sz="2400" b="1" dirty="0" smtClean="0">
                <a:solidFill>
                  <a:schemeClr val="bg1"/>
                </a:solidFill>
              </a:rPr>
              <a:t> are formula </a:t>
            </a:r>
            <a:r>
              <a:rPr lang="en-GB" sz="2400" b="1" dirty="0" err="1" smtClean="0">
                <a:solidFill>
                  <a:schemeClr val="bg1"/>
                </a:solidFill>
              </a:rPr>
              <a:t>chimica</a:t>
            </a:r>
            <a:r>
              <a:rPr lang="en-GB" sz="2400" b="1" dirty="0" smtClean="0">
                <a:solidFill>
                  <a:schemeClr val="bg1"/>
                </a:solidFill>
              </a:rPr>
              <a:t> SiO2. </a:t>
            </a:r>
            <a:r>
              <a:rPr lang="en-GB" sz="2400" b="1" dirty="0" err="1" smtClean="0">
                <a:solidFill>
                  <a:schemeClr val="bg1"/>
                </a:solidFill>
              </a:rPr>
              <a:t>Acesta</a:t>
            </a:r>
            <a:r>
              <a:rPr lang="en-GB" sz="2400" b="1" dirty="0" smtClean="0">
                <a:solidFill>
                  <a:schemeClr val="bg1"/>
                </a:solidFill>
              </a:rPr>
              <a:t> </a:t>
            </a:r>
            <a:r>
              <a:rPr lang="en-GB" sz="2400" b="1" dirty="0" err="1" smtClean="0">
                <a:solidFill>
                  <a:schemeClr val="bg1"/>
                </a:solidFill>
              </a:rPr>
              <a:t>este</a:t>
            </a:r>
            <a:r>
              <a:rPr lang="en-GB" sz="2400" b="1" dirty="0" smtClean="0">
                <a:solidFill>
                  <a:schemeClr val="bg1"/>
                </a:solidFill>
              </a:rPr>
              <a:t> </a:t>
            </a:r>
            <a:r>
              <a:rPr lang="en-GB" sz="2400" b="1" dirty="0" err="1" smtClean="0">
                <a:solidFill>
                  <a:schemeClr val="bg1"/>
                </a:solidFill>
              </a:rPr>
              <a:t>cunoscut</a:t>
            </a:r>
            <a:r>
              <a:rPr lang="en-GB" sz="2400" b="1" dirty="0" smtClean="0">
                <a:solidFill>
                  <a:schemeClr val="bg1"/>
                </a:solidFill>
              </a:rPr>
              <a:t> </a:t>
            </a:r>
            <a:r>
              <a:rPr lang="en-GB" sz="2400" b="1" dirty="0" err="1" smtClean="0">
                <a:solidFill>
                  <a:schemeClr val="bg1"/>
                </a:solidFill>
              </a:rPr>
              <a:t>pentru</a:t>
            </a:r>
            <a:r>
              <a:rPr lang="en-GB" sz="2400" b="1" dirty="0" smtClean="0">
                <a:solidFill>
                  <a:schemeClr val="bg1"/>
                </a:solidFill>
              </a:rPr>
              <a:t> </a:t>
            </a:r>
            <a:r>
              <a:rPr lang="en-GB" sz="2400" b="1" dirty="0" err="1" smtClean="0">
                <a:solidFill>
                  <a:schemeClr val="bg1"/>
                </a:solidFill>
              </a:rPr>
              <a:t>duritatea</a:t>
            </a:r>
            <a:r>
              <a:rPr lang="en-GB" sz="2400" b="1" dirty="0" smtClean="0">
                <a:solidFill>
                  <a:schemeClr val="bg1"/>
                </a:solidFill>
              </a:rPr>
              <a:t> </a:t>
            </a:r>
            <a:r>
              <a:rPr lang="en-GB" sz="2400" b="1" dirty="0" err="1" smtClean="0">
                <a:solidFill>
                  <a:schemeClr val="bg1"/>
                </a:solidFill>
              </a:rPr>
              <a:t>sa</a:t>
            </a:r>
            <a:r>
              <a:rPr lang="en-GB" sz="2400" b="1" dirty="0" smtClean="0">
                <a:solidFill>
                  <a:schemeClr val="bg1"/>
                </a:solidFill>
              </a:rPr>
              <a:t> </a:t>
            </a:r>
            <a:r>
              <a:rPr lang="en-GB" sz="2400" b="1" dirty="0" err="1" smtClean="0">
                <a:solidFill>
                  <a:schemeClr val="bg1"/>
                </a:solidFill>
              </a:rPr>
              <a:t>inca</a:t>
            </a:r>
            <a:r>
              <a:rPr lang="en-GB" sz="2400" b="1" dirty="0" smtClean="0">
                <a:solidFill>
                  <a:schemeClr val="bg1"/>
                </a:solidFill>
              </a:rPr>
              <a:t> din </a:t>
            </a:r>
            <a:r>
              <a:rPr lang="en-GB" sz="2400" b="1" dirty="0" err="1" smtClean="0">
                <a:solidFill>
                  <a:schemeClr val="bg1"/>
                </a:solidFill>
              </a:rPr>
              <a:t>antichitate</a:t>
            </a:r>
            <a:r>
              <a:rPr lang="en-GB" sz="2400" b="1" dirty="0" smtClean="0">
                <a:solidFill>
                  <a:schemeClr val="bg1"/>
                </a:solidFill>
              </a:rPr>
              <a:t>. In </a:t>
            </a:r>
            <a:r>
              <a:rPr lang="en-GB" sz="2400" b="1" dirty="0" err="1" smtClean="0">
                <a:solidFill>
                  <a:schemeClr val="bg1"/>
                </a:solidFill>
              </a:rPr>
              <a:t>natura</a:t>
            </a:r>
            <a:r>
              <a:rPr lang="en-GB" sz="2400" b="1" dirty="0" smtClean="0">
                <a:solidFill>
                  <a:schemeClr val="bg1"/>
                </a:solidFill>
              </a:rPr>
              <a:t>, se </a:t>
            </a:r>
            <a:r>
              <a:rPr lang="en-GB" sz="2400" b="1" dirty="0" err="1" smtClean="0">
                <a:solidFill>
                  <a:schemeClr val="bg1"/>
                </a:solidFill>
              </a:rPr>
              <a:t>gaseste</a:t>
            </a:r>
            <a:r>
              <a:rPr lang="en-GB" sz="2400" b="1" dirty="0" smtClean="0">
                <a:solidFill>
                  <a:schemeClr val="bg1"/>
                </a:solidFill>
              </a:rPr>
              <a:t> </a:t>
            </a:r>
            <a:r>
              <a:rPr lang="en-GB" sz="2400" b="1" dirty="0" err="1" smtClean="0">
                <a:solidFill>
                  <a:schemeClr val="bg1"/>
                </a:solidFill>
              </a:rPr>
              <a:t>cel</a:t>
            </a:r>
            <a:r>
              <a:rPr lang="en-GB" sz="2400" b="1" dirty="0" smtClean="0">
                <a:solidFill>
                  <a:schemeClr val="bg1"/>
                </a:solidFill>
              </a:rPr>
              <a:t> </a:t>
            </a:r>
            <a:r>
              <a:rPr lang="en-GB" sz="2400" b="1" dirty="0" err="1" smtClean="0">
                <a:solidFill>
                  <a:schemeClr val="bg1"/>
                </a:solidFill>
              </a:rPr>
              <a:t>mai</a:t>
            </a:r>
            <a:r>
              <a:rPr lang="en-GB" sz="2400" b="1" dirty="0" smtClean="0">
                <a:solidFill>
                  <a:schemeClr val="bg1"/>
                </a:solidFill>
              </a:rPr>
              <a:t> </a:t>
            </a:r>
            <a:r>
              <a:rPr lang="en-GB" sz="2400" b="1" dirty="0" err="1" smtClean="0">
                <a:solidFill>
                  <a:schemeClr val="bg1"/>
                </a:solidFill>
              </a:rPr>
              <a:t>frecvent</a:t>
            </a:r>
            <a:r>
              <a:rPr lang="en-GB" sz="2400" b="1" dirty="0" smtClean="0">
                <a:solidFill>
                  <a:schemeClr val="bg1"/>
                </a:solidFill>
              </a:rPr>
              <a:t> sub forma de </a:t>
            </a:r>
            <a:r>
              <a:rPr lang="en-GB" sz="2400" b="1" dirty="0" err="1" smtClean="0">
                <a:solidFill>
                  <a:schemeClr val="bg1"/>
                </a:solidFill>
              </a:rPr>
              <a:t>nisip</a:t>
            </a:r>
            <a:r>
              <a:rPr lang="en-GB" sz="2400" b="1" dirty="0" smtClean="0">
                <a:solidFill>
                  <a:schemeClr val="bg1"/>
                </a:solidFill>
              </a:rPr>
              <a:t> </a:t>
            </a:r>
            <a:r>
              <a:rPr lang="en-GB" sz="2400" b="1" dirty="0" err="1" smtClean="0">
                <a:solidFill>
                  <a:schemeClr val="bg1"/>
                </a:solidFill>
              </a:rPr>
              <a:t>sau</a:t>
            </a:r>
            <a:r>
              <a:rPr lang="en-GB" sz="2400" b="1" dirty="0" smtClean="0">
                <a:solidFill>
                  <a:schemeClr val="bg1"/>
                </a:solidFill>
              </a:rPr>
              <a:t> </a:t>
            </a:r>
            <a:r>
              <a:rPr lang="en-GB" sz="2400" b="1" dirty="0" err="1" smtClean="0">
                <a:solidFill>
                  <a:schemeClr val="bg1"/>
                </a:solidFill>
              </a:rPr>
              <a:t>cuart</a:t>
            </a:r>
            <a:r>
              <a:rPr lang="en-GB" sz="2400" b="1" dirty="0" smtClean="0">
                <a:solidFill>
                  <a:schemeClr val="bg1"/>
                </a:solidFill>
              </a:rPr>
              <a:t>.</a:t>
            </a:r>
          </a:p>
          <a:p>
            <a:r>
              <a:rPr lang="en-GB" sz="2400" b="1" dirty="0" smtClean="0">
                <a:solidFill>
                  <a:schemeClr val="bg1"/>
                </a:solidFill>
              </a:rPr>
              <a:t>E</a:t>
            </a:r>
            <a:r>
              <a:rPr lang="ro-RO" sz="2400" b="1" dirty="0" smtClean="0">
                <a:solidFill>
                  <a:schemeClr val="bg1"/>
                </a:solidFill>
              </a:rPr>
              <a:t>ste </a:t>
            </a:r>
            <a:r>
              <a:rPr lang="ro-RO" sz="2400" b="1" dirty="0" smtClean="0">
                <a:solidFill>
                  <a:schemeClr val="bg1"/>
                </a:solidFill>
              </a:rPr>
              <a:t>utilizat în principal în producţia de sticla pentru ferestre, </a:t>
            </a:r>
            <a:r>
              <a:rPr lang="ro-RO" sz="2400" b="1" dirty="0" smtClean="0">
                <a:solidFill>
                  <a:schemeClr val="bg1"/>
                </a:solidFill>
              </a:rPr>
              <a:t>pahare </a:t>
            </a:r>
            <a:r>
              <a:rPr lang="ro-RO" sz="2400" b="1" dirty="0" smtClean="0">
                <a:solidFill>
                  <a:schemeClr val="bg1"/>
                </a:solidFill>
              </a:rPr>
              <a:t>de băut, sticle de băutură, şi multe alte întrebuinţări</a:t>
            </a:r>
            <a:r>
              <a:rPr lang="ro-RO" sz="2400" b="1" dirty="0" smtClean="0">
                <a:solidFill>
                  <a:schemeClr val="bg1"/>
                </a:solidFill>
              </a:rPr>
              <a:t>.</a:t>
            </a:r>
            <a:r>
              <a:rPr lang="en-GB" sz="2400" b="1" dirty="0" smtClean="0">
                <a:solidFill>
                  <a:schemeClr val="bg1"/>
                </a:solidFill>
              </a:rPr>
              <a:t> </a:t>
            </a:r>
            <a:r>
              <a:rPr lang="ro-RO" sz="2400" b="1" dirty="0" smtClean="0">
                <a:solidFill>
                  <a:schemeClr val="bg1"/>
                </a:solidFill>
              </a:rPr>
              <a:t>Majoritatea </a:t>
            </a:r>
            <a:r>
              <a:rPr lang="en-GB" sz="2400" b="1" dirty="0" err="1" smtClean="0">
                <a:solidFill>
                  <a:schemeClr val="bg1"/>
                </a:solidFill>
              </a:rPr>
              <a:t>fibrelor</a:t>
            </a:r>
            <a:r>
              <a:rPr lang="en-GB" sz="2400" b="1" dirty="0" smtClean="0">
                <a:solidFill>
                  <a:schemeClr val="bg1"/>
                </a:solidFill>
              </a:rPr>
              <a:t> </a:t>
            </a:r>
            <a:r>
              <a:rPr lang="ro-RO" sz="2400" b="1" dirty="0" smtClean="0">
                <a:solidFill>
                  <a:schemeClr val="bg1"/>
                </a:solidFill>
              </a:rPr>
              <a:t>optice </a:t>
            </a:r>
            <a:r>
              <a:rPr lang="ro-RO" sz="2400" b="1" dirty="0" smtClean="0">
                <a:solidFill>
                  <a:schemeClr val="bg1"/>
                </a:solidFill>
              </a:rPr>
              <a:t>pentru telecomunicaţii sunt, de asemenea, realizate din </a:t>
            </a:r>
            <a:r>
              <a:rPr lang="ro-RO" sz="2400" b="1" dirty="0" smtClean="0">
                <a:solidFill>
                  <a:schemeClr val="bg1"/>
                </a:solidFill>
              </a:rPr>
              <a:t>siliciu</a:t>
            </a:r>
            <a:r>
              <a:rPr lang="en-GB" sz="2400" b="1" dirty="0" smtClean="0">
                <a:solidFill>
                  <a:schemeClr val="bg1"/>
                </a:solidFill>
              </a:rPr>
              <a:t>. Este </a:t>
            </a:r>
            <a:r>
              <a:rPr lang="en-GB" sz="2400" b="1" dirty="0" err="1" smtClean="0">
                <a:solidFill>
                  <a:schemeClr val="bg1"/>
                </a:solidFill>
              </a:rPr>
              <a:t>folosit</a:t>
            </a:r>
            <a:r>
              <a:rPr lang="en-GB" sz="2400" b="1" dirty="0" smtClean="0">
                <a:solidFill>
                  <a:schemeClr val="bg1"/>
                </a:solidFill>
              </a:rPr>
              <a:t> ca </a:t>
            </a:r>
            <a:r>
              <a:rPr lang="en-GB" sz="2400" b="1" dirty="0" err="1" smtClean="0">
                <a:solidFill>
                  <a:schemeClr val="bg1"/>
                </a:solidFill>
              </a:rPr>
              <a:t>materie</a:t>
            </a:r>
            <a:r>
              <a:rPr lang="en-GB" sz="2400" b="1" dirty="0" smtClean="0">
                <a:solidFill>
                  <a:schemeClr val="bg1"/>
                </a:solidFill>
              </a:rPr>
              <a:t> prima </a:t>
            </a:r>
            <a:r>
              <a:rPr lang="en-GB" sz="2400" b="1" dirty="0" err="1" smtClean="0">
                <a:solidFill>
                  <a:schemeClr val="bg1"/>
                </a:solidFill>
              </a:rPr>
              <a:t>pentru</a:t>
            </a:r>
            <a:r>
              <a:rPr lang="en-GB" sz="2400" b="1" dirty="0" smtClean="0">
                <a:solidFill>
                  <a:schemeClr val="bg1"/>
                </a:solidFill>
              </a:rPr>
              <a:t> </a:t>
            </a:r>
            <a:r>
              <a:rPr lang="en-GB" sz="2400" b="1" dirty="0" err="1" smtClean="0">
                <a:solidFill>
                  <a:schemeClr val="bg1"/>
                </a:solidFill>
              </a:rPr>
              <a:t>produse</a:t>
            </a:r>
            <a:r>
              <a:rPr lang="en-GB" sz="2400" b="1" dirty="0" smtClean="0">
                <a:solidFill>
                  <a:schemeClr val="bg1"/>
                </a:solidFill>
              </a:rPr>
              <a:t> din </a:t>
            </a:r>
            <a:r>
              <a:rPr lang="en-GB" sz="2400" b="1" dirty="0" err="1" smtClean="0">
                <a:solidFill>
                  <a:schemeClr val="bg1"/>
                </a:solidFill>
              </a:rPr>
              <a:t>ceramica</a:t>
            </a:r>
            <a:r>
              <a:rPr lang="en-GB" sz="2400" b="1" dirty="0" smtClean="0">
                <a:solidFill>
                  <a:schemeClr val="bg1"/>
                </a:solidFill>
              </a:rPr>
              <a:t>, de </a:t>
            </a:r>
            <a:r>
              <a:rPr lang="en-GB" sz="2400" b="1" dirty="0" err="1" smtClean="0">
                <a:solidFill>
                  <a:schemeClr val="bg1"/>
                </a:solidFill>
              </a:rPr>
              <a:t>exemplu</a:t>
            </a:r>
            <a:r>
              <a:rPr lang="en-GB" sz="2400" b="1" dirty="0" smtClean="0">
                <a:solidFill>
                  <a:schemeClr val="bg1"/>
                </a:solidFill>
              </a:rPr>
              <a:t> </a:t>
            </a:r>
            <a:r>
              <a:rPr lang="en-GB" sz="2400" b="1" dirty="0" err="1" smtClean="0">
                <a:solidFill>
                  <a:schemeClr val="bg1"/>
                </a:solidFill>
              </a:rPr>
              <a:t>faianta</a:t>
            </a:r>
            <a:r>
              <a:rPr lang="en-GB" sz="2400" b="1" dirty="0" smtClean="0">
                <a:solidFill>
                  <a:schemeClr val="bg1"/>
                </a:solidFill>
              </a:rPr>
              <a:t>, </a:t>
            </a:r>
            <a:r>
              <a:rPr lang="en-GB" sz="2400" b="1" dirty="0" err="1" smtClean="0">
                <a:solidFill>
                  <a:schemeClr val="bg1"/>
                </a:solidFill>
              </a:rPr>
              <a:t>gresie</a:t>
            </a:r>
            <a:r>
              <a:rPr lang="en-GB" sz="2400" b="1" dirty="0" smtClean="0">
                <a:solidFill>
                  <a:schemeClr val="bg1"/>
                </a:solidFill>
              </a:rPr>
              <a:t>, </a:t>
            </a:r>
            <a:r>
              <a:rPr lang="en-GB" sz="2400" b="1" dirty="0" err="1" smtClean="0">
                <a:solidFill>
                  <a:schemeClr val="bg1"/>
                </a:solidFill>
              </a:rPr>
              <a:t>portelan</a:t>
            </a:r>
            <a:r>
              <a:rPr lang="en-GB" sz="2400" b="1" dirty="0" smtClean="0">
                <a:solidFill>
                  <a:schemeClr val="bg1"/>
                </a:solidFill>
              </a:rPr>
              <a:t>. 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RED_OXIDE_POWDER_250x250.jpg"/>
          <p:cNvPicPr>
            <a:picLocks noChangeAspect="1"/>
          </p:cNvPicPr>
          <p:nvPr/>
        </p:nvPicPr>
        <p:blipFill>
          <a:blip r:embed="rId2">
            <a:lum bright="-13000"/>
          </a:blip>
          <a:stretch>
            <a:fillRect/>
          </a:stretch>
        </p:blipFill>
        <p:spPr>
          <a:xfrm>
            <a:off x="0" y="0"/>
            <a:ext cx="913576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err="1" smtClean="0"/>
              <a:t>Dioxidul</a:t>
            </a:r>
            <a:r>
              <a:rPr lang="en-GB" b="1" dirty="0" smtClean="0"/>
              <a:t> de carbon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GB" sz="2400" b="1" dirty="0" smtClean="0">
                <a:solidFill>
                  <a:schemeClr val="bg1"/>
                </a:solidFill>
              </a:rPr>
              <a:t>      </a:t>
            </a:r>
            <a:r>
              <a:rPr lang="vi-VN" sz="2400" b="1" dirty="0" smtClean="0">
                <a:solidFill>
                  <a:schemeClr val="bg1"/>
                </a:solidFill>
              </a:rPr>
              <a:t>Este </a:t>
            </a:r>
            <a:r>
              <a:rPr lang="vi-VN" sz="2400" b="1" dirty="0" smtClean="0">
                <a:solidFill>
                  <a:schemeClr val="bg1"/>
                </a:solidFill>
              </a:rPr>
              <a:t>format dintr-un atom de carbon și doi atomi de oxigen si este prezent în atmosferă în concentrația de circa 0,04%, fiind strict necesar pentru păstrarea echilibrului biosferei.</a:t>
            </a:r>
          </a:p>
          <a:p>
            <a:pPr>
              <a:buNone/>
            </a:pPr>
            <a:r>
              <a:rPr lang="en-GB" sz="2400" b="1" dirty="0" smtClean="0">
                <a:solidFill>
                  <a:schemeClr val="bg1"/>
                </a:solidFill>
              </a:rPr>
              <a:t>      </a:t>
            </a:r>
            <a:r>
              <a:rPr lang="vi-VN" sz="2400" b="1" dirty="0" smtClean="0">
                <a:solidFill>
                  <a:schemeClr val="bg1"/>
                </a:solidFill>
              </a:rPr>
              <a:t>Dioxidul </a:t>
            </a:r>
            <a:r>
              <a:rPr lang="vi-VN" sz="2400" b="1" dirty="0" smtClean="0">
                <a:solidFill>
                  <a:schemeClr val="bg1"/>
                </a:solidFill>
              </a:rPr>
              <a:t>de carbon din atmosferă este preluat de plantele, algele și protozoarele care conțin clorofila - sau sisteme enzimatice surori - care, împreună cu apa și energia solară resintetizează polimeri zaharide: amidonul, lignina, etc. </a:t>
            </a:r>
          </a:p>
          <a:p>
            <a:pPr>
              <a:buNone/>
            </a:pPr>
            <a:r>
              <a:rPr lang="en-GB" sz="2400" b="1" dirty="0" smtClean="0">
                <a:solidFill>
                  <a:schemeClr val="bg1"/>
                </a:solidFill>
              </a:rPr>
              <a:t>      </a:t>
            </a:r>
            <a:r>
              <a:rPr lang="vi-VN" sz="2400" b="1" dirty="0" smtClean="0">
                <a:solidFill>
                  <a:schemeClr val="bg1"/>
                </a:solidFill>
              </a:rPr>
              <a:t>Intrebuintari</a:t>
            </a:r>
            <a:r>
              <a:rPr lang="vi-VN" sz="2400" b="1" dirty="0" smtClean="0">
                <a:solidFill>
                  <a:schemeClr val="bg1"/>
                </a:solidFill>
              </a:rPr>
              <a:t>:</a:t>
            </a:r>
          </a:p>
          <a:p>
            <a:pPr>
              <a:buNone/>
            </a:pPr>
            <a:r>
              <a:rPr lang="en-GB" sz="2400" b="1" dirty="0" smtClean="0">
                <a:solidFill>
                  <a:schemeClr val="bg1"/>
                </a:solidFill>
              </a:rPr>
              <a:t>      </a:t>
            </a:r>
            <a:r>
              <a:rPr lang="vi-VN" sz="2400" b="1" dirty="0" smtClean="0">
                <a:solidFill>
                  <a:schemeClr val="bg1"/>
                </a:solidFill>
              </a:rPr>
              <a:t>prepararea </a:t>
            </a:r>
            <a:r>
              <a:rPr lang="vi-VN" sz="2400" b="1" dirty="0" smtClean="0">
                <a:solidFill>
                  <a:schemeClr val="bg1"/>
                </a:solidFill>
              </a:rPr>
              <a:t>sodei de rufe (carbonat de sodiu);</a:t>
            </a:r>
          </a:p>
          <a:p>
            <a:pPr>
              <a:buNone/>
            </a:pPr>
            <a:r>
              <a:rPr lang="en-GB" sz="2400" b="1" dirty="0" smtClean="0">
                <a:solidFill>
                  <a:schemeClr val="bg1"/>
                </a:solidFill>
              </a:rPr>
              <a:t>      </a:t>
            </a:r>
            <a:r>
              <a:rPr lang="vi-VN" sz="2400" b="1" dirty="0" smtClean="0">
                <a:solidFill>
                  <a:schemeClr val="bg1"/>
                </a:solidFill>
              </a:rPr>
              <a:t>fabricarea </a:t>
            </a:r>
            <a:r>
              <a:rPr lang="vi-VN" sz="2400" b="1" dirty="0" smtClean="0">
                <a:solidFill>
                  <a:schemeClr val="bg1"/>
                </a:solidFill>
              </a:rPr>
              <a:t>bauturilor carbogazoase (sifon, Coca-Cola);</a:t>
            </a:r>
          </a:p>
          <a:p>
            <a:pPr>
              <a:buNone/>
            </a:pPr>
            <a:r>
              <a:rPr lang="en-GB" sz="2400" b="1" dirty="0" smtClean="0">
                <a:solidFill>
                  <a:schemeClr val="bg1"/>
                </a:solidFill>
              </a:rPr>
              <a:t>      </a:t>
            </a:r>
            <a:r>
              <a:rPr lang="vi-VN" sz="2400" b="1" dirty="0" smtClean="0">
                <a:solidFill>
                  <a:schemeClr val="bg1"/>
                </a:solidFill>
              </a:rPr>
              <a:t>stingerea </a:t>
            </a:r>
            <a:r>
              <a:rPr lang="vi-VN" sz="2400" b="1" dirty="0" smtClean="0">
                <a:solidFill>
                  <a:schemeClr val="bg1"/>
                </a:solidFill>
              </a:rPr>
              <a:t>incendiilor;</a:t>
            </a:r>
          </a:p>
          <a:p>
            <a:pPr>
              <a:buNone/>
            </a:pPr>
            <a:r>
              <a:rPr lang="en-GB" sz="2400" b="1" dirty="0" smtClean="0">
                <a:solidFill>
                  <a:schemeClr val="bg1"/>
                </a:solidFill>
              </a:rPr>
              <a:t>      </a:t>
            </a:r>
            <a:r>
              <a:rPr lang="vi-VN" sz="2400" b="1" dirty="0" smtClean="0">
                <a:solidFill>
                  <a:schemeClr val="bg1"/>
                </a:solidFill>
              </a:rPr>
              <a:t>tratarea </a:t>
            </a:r>
            <a:r>
              <a:rPr lang="vi-VN" sz="2400" b="1" dirty="0" smtClean="0">
                <a:solidFill>
                  <a:schemeClr val="bg1"/>
                </a:solidFill>
              </a:rPr>
              <a:t>unor boli ( de ex. la Covasna, mofete</a:t>
            </a:r>
            <a:r>
              <a:rPr lang="vi-VN" sz="2400" b="1" dirty="0" smtClean="0">
                <a:solidFill>
                  <a:schemeClr val="bg1"/>
                </a:solidFill>
              </a:rPr>
              <a:t>)</a:t>
            </a:r>
            <a:r>
              <a:rPr lang="en-GB" sz="2400" b="1" dirty="0" smtClean="0">
                <a:solidFill>
                  <a:schemeClr val="bg1"/>
                </a:solidFill>
              </a:rPr>
              <a:t>.</a:t>
            </a:r>
            <a:endParaRPr lang="ro-RO" sz="24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imonite.jpg"/>
          <p:cNvPicPr>
            <a:picLocks noChangeAspect="1"/>
          </p:cNvPicPr>
          <p:nvPr/>
        </p:nvPicPr>
        <p:blipFill>
          <a:blip r:embed="rId2">
            <a:lum bright="1000" contrast="-69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 err="1" smtClean="0"/>
              <a:t>Combinatii</a:t>
            </a:r>
            <a:r>
              <a:rPr lang="en-GB" b="1" dirty="0" smtClean="0"/>
              <a:t> </a:t>
            </a:r>
            <a:r>
              <a:rPr lang="en-GB" b="1" dirty="0" err="1" smtClean="0"/>
              <a:t>chimice</a:t>
            </a:r>
            <a:r>
              <a:rPr lang="en-GB" b="1" dirty="0" smtClean="0"/>
              <a:t> ale </a:t>
            </a:r>
            <a:r>
              <a:rPr lang="en-GB" b="1" dirty="0" err="1" smtClean="0"/>
              <a:t>fierului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8229600" cy="4525963"/>
          </a:xfrm>
          <a:noFill/>
        </p:spPr>
        <p:txBody>
          <a:bodyPr>
            <a:normAutofit fontScale="62500" lnSpcReduction="20000"/>
          </a:bodyPr>
          <a:lstStyle/>
          <a:p>
            <a:r>
              <a:rPr lang="vi-VN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Oxidul feros</a:t>
            </a:r>
            <a:r>
              <a:rPr lang="vi-VN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 FeO (II), se obține prin arderea directă a fierului. El este stabil doar la temperaturi de peste 833 K (560</a:t>
            </a:r>
            <a:r>
              <a:rPr lang="vi-VN" b="1" baseline="30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o</a:t>
            </a:r>
            <a:r>
              <a:rPr lang="vi-VN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C) și este de culoare neagră.</a:t>
            </a:r>
          </a:p>
          <a:p>
            <a:r>
              <a:rPr lang="vi-VN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Oxidul feric</a:t>
            </a:r>
            <a:r>
              <a:rPr lang="vi-VN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 Fe</a:t>
            </a:r>
            <a:r>
              <a:rPr lang="vi-VN" b="1" baseline="-25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</a:t>
            </a:r>
            <a:r>
              <a:rPr lang="vi-VN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O</a:t>
            </a:r>
            <a:r>
              <a:rPr lang="vi-VN" b="1" baseline="-25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3</a:t>
            </a:r>
            <a:r>
              <a:rPr lang="vi-VN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(III), numit și </a:t>
            </a:r>
            <a:r>
              <a:rPr lang="en-GB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hematit</a:t>
            </a:r>
            <a:r>
              <a:rPr lang="vi-VN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vi-VN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este un mineral de culoare maronie, obținut prin oxidarea fierului în condițiile existenței unui surplus de oxigen. El reprezintă principala sursă de obținere a fierului.</a:t>
            </a:r>
          </a:p>
          <a:p>
            <a:r>
              <a:rPr lang="vi-VN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Oxidul feric-feros</a:t>
            </a:r>
            <a:r>
              <a:rPr lang="vi-VN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 Fe</a:t>
            </a:r>
            <a:r>
              <a:rPr lang="vi-VN" b="1" baseline="-25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3</a:t>
            </a:r>
            <a:r>
              <a:rPr lang="vi-VN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O</a:t>
            </a:r>
            <a:r>
              <a:rPr lang="vi-VN" b="1" baseline="-25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4</a:t>
            </a:r>
            <a:r>
              <a:rPr lang="vi-VN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(II,III), numit și </a:t>
            </a:r>
            <a:r>
              <a:rPr lang="en-GB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magnetit</a:t>
            </a:r>
            <a:r>
              <a:rPr lang="vi-VN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vi-VN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este materialul natural cu cele mai bune proprietăți magnetice</a:t>
            </a:r>
            <a:r>
              <a:rPr lang="vi-VN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en-GB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vi-VN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Deși acești oxizi formează straturi protectoare la suprafața pieselor, porozitatea acestor straturi este atât de mare încât obiectele din fier expuse efectelor atmosferei ruginesc continuu până la distrugerea lor completă.</a:t>
            </a:r>
          </a:p>
          <a:p>
            <a:r>
              <a:rPr lang="vi-VN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Oxidul feric este opac </a:t>
            </a:r>
            <a:r>
              <a:rPr lang="vi-VN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la</a:t>
            </a:r>
            <a:r>
              <a:rPr lang="en-GB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radiatii</a:t>
            </a:r>
            <a:r>
              <a:rPr lang="en-GB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ultraviolete</a:t>
            </a:r>
            <a:r>
              <a:rPr lang="en-GB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si</a:t>
            </a:r>
            <a:r>
              <a:rPr lang="en-GB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infrarosii</a:t>
            </a:r>
            <a:r>
              <a:rPr lang="vi-VN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vi-VN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proprietate ce își gasește aplicații la fabricarea </a:t>
            </a:r>
            <a:r>
              <a:rPr lang="en-GB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geamurilor</a:t>
            </a:r>
            <a:r>
              <a:rPr lang="en-GB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vi-VN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termoabsorbante</a:t>
            </a:r>
            <a:r>
              <a:rPr lang="vi-VN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  <a:p>
            <a:pPr>
              <a:buNone/>
            </a:pPr>
            <a:endParaRPr lang="vi-VN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Yttriumoxid22.jpg"/>
          <p:cNvPicPr>
            <a:picLocks noChangeAspect="1"/>
          </p:cNvPicPr>
          <p:nvPr/>
        </p:nvPicPr>
        <p:blipFill>
          <a:blip r:embed="rId2">
            <a:lum bright="34000" contrast="-63000"/>
          </a:blip>
          <a:stretch>
            <a:fillRect/>
          </a:stretch>
        </p:blipFill>
        <p:spPr>
          <a:xfrm>
            <a:off x="-1" y="0"/>
            <a:ext cx="9259711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Oxidul</a:t>
            </a:r>
            <a:r>
              <a:rPr lang="en-GB" dirty="0" smtClean="0"/>
              <a:t> de </a:t>
            </a:r>
            <a:r>
              <a:rPr lang="en-GB" dirty="0" err="1" smtClean="0"/>
              <a:t>calciu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GB" sz="2000" dirty="0" err="1" smtClean="0">
                <a:latin typeface="Arial" pitchFamily="34" charset="0"/>
                <a:cs typeface="Arial" pitchFamily="34" charset="0"/>
              </a:rPr>
              <a:t>Oxidul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de </a:t>
            </a:r>
            <a:r>
              <a:rPr lang="en-GB" sz="2000" dirty="0" err="1" smtClean="0">
                <a:latin typeface="Arial" pitchFamily="34" charset="0"/>
                <a:cs typeface="Arial" pitchFamily="34" charset="0"/>
              </a:rPr>
              <a:t>calciu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vi-VN" sz="2000" dirty="0" smtClean="0"/>
              <a:t>(</a:t>
            </a:r>
            <a:r>
              <a:rPr lang="vi-VN" sz="2000" i="1" dirty="0" smtClean="0"/>
              <a:t>varul </a:t>
            </a:r>
            <a:r>
              <a:rPr lang="vi-VN" sz="2000" i="1" dirty="0" smtClean="0"/>
              <a:t>nestins, varul ars</a:t>
            </a:r>
            <a:r>
              <a:rPr lang="vi-VN" sz="2000" dirty="0" smtClean="0"/>
              <a:t>) se prezintă sub formă de pulbere de culoare albă, care cu apa reacționează energic, efervescent cu degajare de căldură formându-se </a:t>
            </a:r>
            <a:r>
              <a:rPr lang="en-GB" sz="2000" dirty="0" err="1" smtClean="0">
                <a:latin typeface="Arial" pitchFamily="34" charset="0"/>
                <a:cs typeface="Arial" pitchFamily="34" charset="0"/>
              </a:rPr>
              <a:t>hidroxid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de </a:t>
            </a:r>
            <a:r>
              <a:rPr lang="en-GB" sz="2000" dirty="0" err="1" smtClean="0">
                <a:latin typeface="Arial" pitchFamily="34" charset="0"/>
                <a:cs typeface="Arial" pitchFamily="34" charset="0"/>
              </a:rPr>
              <a:t>calciu</a:t>
            </a:r>
            <a:r>
              <a:rPr lang="vi-VN" sz="2000" dirty="0" smtClean="0"/>
              <a:t>(varul </a:t>
            </a:r>
            <a:r>
              <a:rPr lang="vi-VN" sz="2000" dirty="0" smtClean="0"/>
              <a:t>stins</a:t>
            </a:r>
            <a:r>
              <a:rPr lang="vi-VN" sz="2000" dirty="0" smtClean="0"/>
              <a:t>).</a:t>
            </a:r>
            <a:endParaRPr lang="en-GB" sz="2000" dirty="0" smtClean="0"/>
          </a:p>
          <a:p>
            <a:r>
              <a:rPr lang="vi-VN" sz="2000" dirty="0" smtClean="0"/>
              <a:t>Varul nestins este folosit în industria de construcții, la prepararea mortarului pentru tencuială, ca ghips, sau la văruirea pereților, în industria de fabricare a cimentului. In industria chimică este utilizat la producerea amendamentelor de îmbunătățire a solurilor acide. In metalurgie este folosit la desulfurarea minereului de </a:t>
            </a:r>
            <a:r>
              <a:rPr lang="en-GB" sz="2400" dirty="0" err="1" smtClean="0">
                <a:latin typeface="Arial" pitchFamily="34" charset="0"/>
                <a:cs typeface="Arial" pitchFamily="34" charset="0"/>
              </a:rPr>
              <a:t>fier</a:t>
            </a:r>
            <a:r>
              <a:rPr lang="vi-VN" sz="2000" dirty="0" smtClean="0"/>
              <a:t>. </a:t>
            </a:r>
            <a:endParaRPr lang="en-GB" sz="2000" dirty="0" smtClean="0"/>
          </a:p>
          <a:p>
            <a:r>
              <a:rPr lang="vi-VN" sz="2000" dirty="0" smtClean="0"/>
              <a:t>De </a:t>
            </a:r>
            <a:r>
              <a:rPr lang="vi-VN" sz="2000" dirty="0" smtClean="0"/>
              <a:t>asemenea este folosit la reținerea sulfului din fum (detoxifiere), la obținerea </a:t>
            </a:r>
            <a:r>
              <a:rPr lang="en-GB" sz="2000" dirty="0" err="1" smtClean="0">
                <a:latin typeface="Arial" pitchFamily="34" charset="0"/>
                <a:cs typeface="Arial" pitchFamily="34" charset="0"/>
              </a:rPr>
              <a:t>hipocloritului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de </a:t>
            </a:r>
            <a:r>
              <a:rPr lang="en-GB" sz="2000" dirty="0" err="1" smtClean="0">
                <a:latin typeface="Arial" pitchFamily="34" charset="0"/>
                <a:cs typeface="Arial" pitchFamily="34" charset="0"/>
              </a:rPr>
              <a:t>calciu</a:t>
            </a:r>
            <a:r>
              <a:rPr lang="vi-VN" sz="2000" dirty="0" smtClean="0"/>
              <a:t>, </a:t>
            </a:r>
            <a:r>
              <a:rPr lang="vi-VN" sz="2000" dirty="0" smtClean="0"/>
              <a:t>sau ca regulator valorii pH </a:t>
            </a:r>
            <a:r>
              <a:rPr lang="vi-VN" sz="2000" dirty="0" smtClean="0"/>
              <a:t>la aliment</a:t>
            </a:r>
            <a:r>
              <a:rPr lang="en-GB" sz="2000" dirty="0" smtClean="0"/>
              <a:t>e.</a:t>
            </a:r>
            <a:endParaRPr lang="en-US" sz="2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oehmite__w_minor_mixture_of_other_aluminum_and_iron_oxides.jpg"/>
          <p:cNvPicPr>
            <a:picLocks noChangeAspect="1"/>
          </p:cNvPicPr>
          <p:nvPr/>
        </p:nvPicPr>
        <p:blipFill>
          <a:blip r:embed="rId2">
            <a:lum bright="38000" contrast="11000"/>
          </a:blip>
          <a:stretch>
            <a:fillRect/>
          </a:stretch>
        </p:blipFill>
        <p:spPr>
          <a:xfrm>
            <a:off x="533400" y="1676400"/>
            <a:ext cx="3505200" cy="444857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Bibliografie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 smtClean="0">
                <a:hlinkClick r:id="rId3"/>
              </a:rPr>
              <a:t>www.wikipedia.</a:t>
            </a:r>
            <a:r>
              <a:rPr lang="en-GB" b="1" dirty="0" smtClean="0"/>
              <a:t>org</a:t>
            </a:r>
          </a:p>
          <a:p>
            <a:r>
              <a:rPr lang="en-GB" b="1" dirty="0" smtClean="0">
                <a:hlinkClick r:id="rId4"/>
              </a:rPr>
              <a:t>www.google.ro</a:t>
            </a:r>
            <a:endParaRPr lang="en-GB" b="1" dirty="0" smtClean="0"/>
          </a:p>
          <a:p>
            <a:endParaRPr lang="en-US" dirty="0"/>
          </a:p>
        </p:txBody>
      </p:sp>
      <p:pic>
        <p:nvPicPr>
          <p:cNvPr id="4" name="Picture 3" descr="zincite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3400" y="1752600"/>
            <a:ext cx="4572000" cy="3429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</TotalTime>
  <Words>600</Words>
  <Application>Microsoft Office PowerPoint</Application>
  <PresentationFormat>On-screen Show (4:3)</PresentationFormat>
  <Paragraphs>32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Utilizarile oxizilor</vt:lpstr>
      <vt:lpstr>Despre oxizi</vt:lpstr>
      <vt:lpstr>Dioxidul de siliciu</vt:lpstr>
      <vt:lpstr>Dioxidul de carbon</vt:lpstr>
      <vt:lpstr>Combinatii chimice ale fierului</vt:lpstr>
      <vt:lpstr>Oxidul de calciu</vt:lpstr>
      <vt:lpstr>Bibliografie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Utilizarile oxizilor</dc:title>
  <dc:creator/>
  <cp:lastModifiedBy>ioio</cp:lastModifiedBy>
  <cp:revision>7</cp:revision>
  <dcterms:created xsi:type="dcterms:W3CDTF">2006-08-16T00:00:00Z</dcterms:created>
  <dcterms:modified xsi:type="dcterms:W3CDTF">2011-03-22T19:11:59Z</dcterms:modified>
</cp:coreProperties>
</file>